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91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lexandria" charset="-78"/>
      <p:regular r:id="rId12"/>
    </p:embeddedFont>
    <p:embeddedFont>
      <p:font typeface="Verdana" pitchFamily="34" charset="0"/>
      <p:regular r:id="rId13"/>
      <p:bold r:id="rId14"/>
      <p:italic r:id="rId15"/>
      <p:boldItalic r:id="rId16"/>
    </p:embeddedFont>
    <p:embeddedFont>
      <p:font typeface="Nobile" charset="0"/>
      <p:regular r:id="rId17"/>
    </p:embeddedFont>
    <p:embeddedFont>
      <p:font typeface="Consolas" pitchFamily="49" charset="0"/>
      <p:regular r:id="rId18"/>
      <p:bold r:id="rId19"/>
      <p:italic r:id="rId20"/>
      <p:bold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  <p:embeddedFont>
      <p:font typeface="Wingdings 2" pitchFamily="18" charset="2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562" y="-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669755" y="520994"/>
            <a:ext cx="13290894" cy="3730752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55802" y="2184247"/>
            <a:ext cx="12435840" cy="2194560"/>
          </a:xfrm>
        </p:spPr>
        <p:txBody>
          <a:bodyPr lIns="65311" rIns="65311" bIns="65311"/>
          <a:lstStyle>
            <a:lvl1pPr algn="r">
              <a:defRPr sz="64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155802" y="4422038"/>
            <a:ext cx="12435840" cy="1097280"/>
          </a:xfrm>
        </p:spPr>
        <p:txBody>
          <a:bodyPr lIns="261244" tIns="0"/>
          <a:lstStyle>
            <a:lvl1pPr marL="52249" indent="0" algn="r">
              <a:spcBef>
                <a:spcPts val="0"/>
              </a:spcBef>
              <a:buNone/>
              <a:defRPr sz="2900">
                <a:solidFill>
                  <a:schemeClr val="bg2">
                    <a:shade val="25000"/>
                  </a:schemeClr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672" y="636423"/>
            <a:ext cx="13094208" cy="502554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640085"/>
            <a:ext cx="3169920" cy="630935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3440" y="640083"/>
            <a:ext cx="9509760" cy="630936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72" y="636423"/>
            <a:ext cx="13094208" cy="502554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669755" y="520995"/>
            <a:ext cx="13290894" cy="5209595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50" y="5914339"/>
            <a:ext cx="13094208" cy="811987"/>
          </a:xfrm>
        </p:spPr>
        <p:txBody>
          <a:bodyPr lIns="130622" bIns="0" anchor="b"/>
          <a:lstStyle>
            <a:lvl1pPr algn="l">
              <a:buNone/>
              <a:defRPr sz="51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350" y="6749381"/>
            <a:ext cx="13094208" cy="504749"/>
          </a:xfrm>
        </p:spPr>
        <p:txBody>
          <a:bodyPr lIns="169809" tIns="0" anchor="t"/>
          <a:lstStyle>
            <a:lvl1pPr marL="0" marR="52249" indent="0" algn="l">
              <a:spcBef>
                <a:spcPts val="0"/>
              </a:spcBef>
              <a:spcAft>
                <a:spcPts val="0"/>
              </a:spcAft>
              <a:buNone/>
              <a:defRPr sz="26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3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08576" y="636422"/>
            <a:ext cx="6291072" cy="5266944"/>
          </a:xfrm>
        </p:spPr>
        <p:txBody>
          <a:bodyPr/>
          <a:lstStyle>
            <a:lvl1pPr>
              <a:defRPr sz="3700"/>
            </a:lvl1pPr>
            <a:lvl2pPr>
              <a:defRPr sz="31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5980176"/>
            <a:ext cx="13094208" cy="1261872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8" y="695326"/>
            <a:ext cx="6291072" cy="950594"/>
          </a:xfrm>
        </p:spPr>
        <p:txBody>
          <a:bodyPr lIns="208995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43470" y="695326"/>
            <a:ext cx="6291072" cy="950594"/>
          </a:xfrm>
        </p:spPr>
        <p:txBody>
          <a:bodyPr lIns="195933" anchor="ctr"/>
          <a:lstStyle>
            <a:lvl1pPr marL="0" indent="0" algn="l">
              <a:buNone/>
              <a:defRPr sz="3400" b="1">
                <a:solidFill>
                  <a:schemeClr val="tx1"/>
                </a:solidFill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71558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43470" y="1737360"/>
            <a:ext cx="6291072" cy="4187952"/>
          </a:xfrm>
        </p:spPr>
        <p:txBody>
          <a:bodyPr anchor="t"/>
          <a:lstStyle>
            <a:lvl1pPr algn="l">
              <a:defRPr sz="3400"/>
            </a:lvl1pPr>
            <a:lvl2pPr algn="l">
              <a:defRPr sz="2900"/>
            </a:lvl2pPr>
            <a:lvl3pPr algn="l">
              <a:defRPr sz="2600"/>
            </a:lvl3pPr>
            <a:lvl4pPr algn="l">
              <a:defRPr sz="2300"/>
            </a:lvl4pPr>
            <a:lvl5pPr algn="l"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054" y="640080"/>
            <a:ext cx="4754880" cy="1097280"/>
          </a:xfrm>
        </p:spPr>
        <p:txBody>
          <a:bodyPr anchor="b"/>
          <a:lstStyle>
            <a:lvl1pPr algn="l">
              <a:buNone/>
              <a:defRPr sz="31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862155" y="1737363"/>
            <a:ext cx="4754880" cy="5047334"/>
          </a:xfrm>
        </p:spPr>
        <p:txBody>
          <a:bodyPr lIns="130622"/>
          <a:lstStyle>
            <a:lvl1pPr marL="26124" marR="26124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/>
                </a:solidFill>
              </a:defRPr>
            </a:lvl2pPr>
            <a:lvl3pPr>
              <a:buNone/>
              <a:defRPr sz="1400">
                <a:solidFill>
                  <a:schemeClr val="tx1"/>
                </a:solidFill>
              </a:defRPr>
            </a:lvl3pPr>
            <a:lvl4pPr>
              <a:buNone/>
              <a:defRPr sz="1300">
                <a:solidFill>
                  <a:schemeClr val="tx1"/>
                </a:solidFill>
              </a:defRPr>
            </a:lvl4pPr>
            <a:lvl5pPr>
              <a:buNone/>
              <a:defRPr sz="13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8196" y="1116173"/>
            <a:ext cx="7401854" cy="5669282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3700">
                <a:solidFill>
                  <a:schemeClr val="tx1"/>
                </a:solidFill>
              </a:defRPr>
            </a:lvl2pPr>
            <a:lvl3pPr>
              <a:defRPr sz="3400">
                <a:solidFill>
                  <a:schemeClr val="tx1"/>
                </a:solidFill>
              </a:defRPr>
            </a:lvl3pPr>
            <a:lvl4pPr>
              <a:defRPr sz="2900">
                <a:solidFill>
                  <a:schemeClr val="tx1"/>
                </a:solidFill>
              </a:defRPr>
            </a:lvl4pPr>
            <a:lvl5pPr>
              <a:defRPr sz="29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10241281" y="520994"/>
            <a:ext cx="3719368" cy="521208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6014467"/>
            <a:ext cx="13167360" cy="1261872"/>
          </a:xfrm>
        </p:spPr>
        <p:txBody>
          <a:bodyPr anchor="t"/>
          <a:lstStyle>
            <a:lvl1pPr algn="l">
              <a:buNone/>
              <a:defRPr sz="51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0340339" y="640080"/>
            <a:ext cx="3584448" cy="5053776"/>
          </a:xfrm>
        </p:spPr>
        <p:txBody>
          <a:bodyPr lIns="130622"/>
          <a:lstStyle>
            <a:lvl1pPr marL="65311" indent="0" algn="l">
              <a:spcBef>
                <a:spcPts val="0"/>
              </a:spcBef>
              <a:buNone/>
              <a:defRPr sz="2000">
                <a:solidFill>
                  <a:srgbClr val="FFFFFF"/>
                </a:solidFill>
              </a:defRPr>
            </a:lvl1pPr>
            <a:lvl2pPr>
              <a:defRPr sz="1700">
                <a:solidFill>
                  <a:srgbClr val="FFFFFF"/>
                </a:solidFill>
              </a:defRPr>
            </a:lvl2pPr>
            <a:lvl3pPr>
              <a:defRPr sz="1400">
                <a:solidFill>
                  <a:srgbClr val="FFFFFF"/>
                </a:solidFill>
              </a:defRPr>
            </a:lvl3pPr>
            <a:lvl4pPr>
              <a:defRPr sz="1300">
                <a:solidFill>
                  <a:srgbClr val="FFFFFF"/>
                </a:solidFill>
              </a:defRPr>
            </a:lvl4pPr>
            <a:lvl5pPr>
              <a:defRPr sz="13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74368" y="522922"/>
            <a:ext cx="9480499" cy="521208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87681" y="395021"/>
            <a:ext cx="13651288" cy="7436183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669755" y="520994"/>
            <a:ext cx="13290894" cy="658368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804672" y="5982708"/>
            <a:ext cx="13094208" cy="1261872"/>
          </a:xfrm>
          <a:prstGeom prst="rect">
            <a:avLst/>
          </a:prstGeom>
        </p:spPr>
        <p:txBody>
          <a:bodyPr vert="horz" lIns="130622" tIns="65311" rIns="130622" bIns="65311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04672" y="636423"/>
            <a:ext cx="13094208" cy="5025542"/>
          </a:xfrm>
          <a:prstGeom prst="rect">
            <a:avLst/>
          </a:prstGeom>
        </p:spPr>
        <p:txBody>
          <a:bodyPr vert="horz" lIns="261244" tIns="130622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0421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CB97365-EBCA-4027-87D5-99FC1D4DF0BB}" type="datetimeFigureOut">
              <a:rPr lang="en-US" smtClean="0"/>
              <a:pPr/>
              <a:t>7/30/2025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9699725" y="7334251"/>
            <a:ext cx="365760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l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357325" y="7334251"/>
            <a:ext cx="731520" cy="438150"/>
          </a:xfrm>
          <a:prstGeom prst="rect">
            <a:avLst/>
          </a:prstGeom>
        </p:spPr>
        <p:txBody>
          <a:bodyPr vert="horz" lIns="130622" tIns="65311" rIns="130622" bIns="65311" anchor="b"/>
          <a:lstStyle>
            <a:lvl1pPr algn="r" eaLnBrk="1" latinLnBrk="0" hangingPunct="1">
              <a:defRPr kumimoji="0" sz="14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  <p:sldLayoutId id="2147484921" r:id="rId2"/>
    <p:sldLayoutId id="2147484922" r:id="rId3"/>
    <p:sldLayoutId id="2147484923" r:id="rId4"/>
    <p:sldLayoutId id="2147484924" r:id="rId5"/>
    <p:sldLayoutId id="2147484925" r:id="rId6"/>
    <p:sldLayoutId id="2147484926" r:id="rId7"/>
    <p:sldLayoutId id="2147484927" r:id="rId8"/>
    <p:sldLayoutId id="2147484928" r:id="rId9"/>
    <p:sldLayoutId id="2147484929" r:id="rId10"/>
    <p:sldLayoutId id="2147484930" r:id="rId11"/>
    <p:sldLayoutId id="2147484931" r:id="rId12"/>
    <p:sldLayoutId id="2147484932" r:id="rId13"/>
    <p:sldLayoutId id="2147484933" r:id="rId14"/>
    <p:sldLayoutId id="2147484934" r:id="rId15"/>
    <p:sldLayoutId id="2147484935" r:id="rId16"/>
    <p:sldLayoutId id="2147484936" r:id="rId17"/>
    <p:sldLayoutId id="2147484937" r:id="rId18"/>
    <p:sldLayoutId id="2147484938" r:id="rId19"/>
    <p:sldLayoutId id="2147484939" r:id="rId20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1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78804" indent="-378804" algn="l" rtl="0" eaLnBrk="1" latinLnBrk="0" hangingPunct="1">
        <a:spcBef>
          <a:spcPts val="357"/>
        </a:spcBef>
        <a:buClr>
          <a:schemeClr val="accent1"/>
        </a:buClr>
        <a:buSzPct val="80000"/>
        <a:buFont typeface="Wingdings 2"/>
        <a:buChar char=""/>
        <a:defRPr kumimoji="0" sz="4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83732" indent="-287368" algn="l" rtl="0" eaLnBrk="1" latinLnBrk="0" hangingPunct="1">
        <a:spcBef>
          <a:spcPts val="357"/>
        </a:spcBef>
        <a:buClr>
          <a:schemeClr val="accent1"/>
        </a:buClr>
        <a:buSzPct val="100000"/>
        <a:buFont typeface="Verdana"/>
        <a:buChar char="◦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123350" indent="-261244" algn="l" rtl="0" eaLnBrk="1" latinLnBrk="0" hangingPunct="1">
        <a:spcBef>
          <a:spcPts val="357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67" indent="-261244" algn="l" rtl="0" eaLnBrk="1" latinLnBrk="0" hangingPunct="1">
        <a:spcBef>
          <a:spcPts val="329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129139" indent="-261244" algn="l" rtl="0" eaLnBrk="1" latinLnBrk="0" hangingPunct="1">
        <a:spcBef>
          <a:spcPts val="3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29570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063" indent="-261244" algn="l" rtl="0" eaLnBrk="1" latinLnBrk="0" hangingPunct="1">
        <a:spcBef>
          <a:spcPts val="36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1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069618" indent="-261244" algn="l" rtl="0" eaLnBrk="1" latinLnBrk="0" hangingPunct="1">
        <a:spcBef>
          <a:spcPts val="364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E98F1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Analysis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Data-Driven Insights for Optimized E-commerce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964049"/>
            <a:ext cx="62447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Company Background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2608421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Amazon, a multinational e-commerce leader, continuously navigates complex business challenges. Our strategic approach involves harnessing data-driven insights to optimize operations and ensure sustained growth. This presentation will detail how a new Sales Analysis Dashboard enhances our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86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Statement: Unpacking Key Challenges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334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Inconsistent Sales 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6809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Variability across months and regions complicates accurate growth forecasting.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3342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High Order Cancellations &amp; Returns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76809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 rates indicate potential issues with product quality, customer expectations, or delivery.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66048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66048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3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Shipping Delays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3760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Especially from merchant-fulfilled orders, impacting customer satisfaction negatively.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70380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70380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961102"/>
            <a:ext cx="3588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Customer Insight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645152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Lack of detailed data on customer segments, regional performance, and retention behavior.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70380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98067" y="5703808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54DA"/>
          </a:solidFill>
          <a:ln/>
        </p:spPr>
      </p:sp>
      <p:sp>
        <p:nvSpPr>
          <p:cNvPr id="21" name="Text 19"/>
          <p:cNvSpPr/>
          <p:nvPr/>
        </p:nvSpPr>
        <p:spPr>
          <a:xfrm>
            <a:off x="7777282" y="5961102"/>
            <a:ext cx="42163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Inventory Management Issues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645152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Stockouts or overstocking affect both customer satisfaction and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915"/>
            <a:ext cx="10029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Analysis: A Holistic 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36006"/>
            <a:ext cx="8284131" cy="46064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84928"/>
            <a:ext cx="4205168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Sales Analysis Dashboard provides Amazon stakeholders with a comprehensive, real-time overview of key sales metrics. It integrates data from various sources to offer granular insights into customer behavior, product performance, and operational efficiency.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5392222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dashboard is designed to address the identified problems by providing actionable visualizations and data points.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7868"/>
            <a:ext cx="1242488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KPI Cards: Core Metrics for Performance Tracking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4070"/>
            <a:ext cx="10271046" cy="12502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563898"/>
            <a:ext cx="4211479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723" y="37908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20723" y="4232077"/>
            <a:ext cx="375761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aggregate sales amount generated across the entire analytical period.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209342" y="3563898"/>
            <a:ext cx="4211598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36275" y="3790831"/>
            <a:ext cx="259294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36275" y="4232077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Calculated as total revenue divided by the total number of distinct orders.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25013" y="3563898"/>
            <a:ext cx="4211598" cy="1875234"/>
          </a:xfrm>
          <a:prstGeom prst="roundRect">
            <a:avLst>
              <a:gd name="adj" fmla="val 457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51946" y="37908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51946" y="4232077"/>
            <a:ext cx="375773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overall count of distinct orders placed within the period.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3790" y="5643205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0723" y="5870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0723" y="6311384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Indicates 18,340 orders were cancelled, highlighting potential issues.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7237" y="5643205"/>
            <a:ext cx="6419374" cy="1548527"/>
          </a:xfrm>
          <a:prstGeom prst="roundRect">
            <a:avLst>
              <a:gd name="adj" fmla="val 5537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44170" y="58701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644170" y="6311384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Reveals that 14% of all orders were cancelled, signifying an area for improvement.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9218414" cy="643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DAX Formulas: Driving KPI Accuracy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58666" y="1651516"/>
            <a:ext cx="13113068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following Data Analysis Expressions (DAX) ensure precise calculation of each KPI, providing a robust foundation for our sales analysis.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8666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72145" y="2755821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972145" y="3309223"/>
            <a:ext cx="3806785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7" name="Shape 5"/>
          <p:cNvSpPr/>
          <p:nvPr/>
        </p:nvSpPr>
        <p:spPr>
          <a:xfrm>
            <a:off x="961906" y="3309223"/>
            <a:ext cx="3827264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8" name="Text 6"/>
          <p:cNvSpPr/>
          <p:nvPr/>
        </p:nvSpPr>
        <p:spPr>
          <a:xfrm>
            <a:off x="1167765" y="3463647"/>
            <a:ext cx="341554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SUM('sales_dataset[1]'[Cleaned_Amount])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98269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11748" y="2755821"/>
            <a:ext cx="261592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Value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5411748" y="3309223"/>
            <a:ext cx="3806785" cy="1627108"/>
          </a:xfrm>
          <a:prstGeom prst="roundRect">
            <a:avLst>
              <a:gd name="adj" fmla="val 5316"/>
            </a:avLst>
          </a:prstGeom>
          <a:solidFill>
            <a:srgbClr val="ECECF2"/>
          </a:solidFill>
          <a:ln/>
        </p:spPr>
      </p:sp>
      <p:sp>
        <p:nvSpPr>
          <p:cNvPr id="12" name="Shape 10"/>
          <p:cNvSpPr/>
          <p:nvPr/>
        </p:nvSpPr>
        <p:spPr>
          <a:xfrm>
            <a:off x="5401508" y="3309223"/>
            <a:ext cx="3827264" cy="1627108"/>
          </a:xfrm>
          <a:prstGeom prst="roundRect">
            <a:avLst>
              <a:gd name="adj" fmla="val 1899"/>
            </a:avLst>
          </a:prstGeom>
          <a:solidFill>
            <a:srgbClr val="EC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5607368" y="3463647"/>
            <a:ext cx="3415546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DIVIDE(SUM('sales_dataset[1]'[Cleaned_Amount]), DISTINCTCOUNT('sales_dataset[1]'[Order ID]))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637871" y="2542342"/>
            <a:ext cx="4233743" cy="2607469"/>
          </a:xfrm>
          <a:prstGeom prst="roundRect">
            <a:avLst>
              <a:gd name="adj" fmla="val 331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851350" y="2755821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Total Orders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9851350" y="3309223"/>
            <a:ext cx="3806785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17" name="Shape 15"/>
          <p:cNvSpPr/>
          <p:nvPr/>
        </p:nvSpPr>
        <p:spPr>
          <a:xfrm>
            <a:off x="9841111" y="3309223"/>
            <a:ext cx="3827264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18" name="Text 16"/>
          <p:cNvSpPr/>
          <p:nvPr/>
        </p:nvSpPr>
        <p:spPr>
          <a:xfrm>
            <a:off x="10046970" y="3463647"/>
            <a:ext cx="3415546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DISTINCTCOUNT('sales_dataset[1]'[Order ID])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8666" y="5355669"/>
            <a:ext cx="6453545" cy="2277904"/>
          </a:xfrm>
          <a:prstGeom prst="roundRect">
            <a:avLst>
              <a:gd name="adj" fmla="val 379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72145" y="5569148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Cancelled Orders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972145" y="6122551"/>
            <a:ext cx="6026587" cy="967978"/>
          </a:xfrm>
          <a:prstGeom prst="roundRect">
            <a:avLst>
              <a:gd name="adj" fmla="val 8936"/>
            </a:avLst>
          </a:prstGeom>
          <a:solidFill>
            <a:srgbClr val="ECECF2"/>
          </a:solidFill>
          <a:ln/>
        </p:spPr>
      </p:sp>
      <p:sp>
        <p:nvSpPr>
          <p:cNvPr id="22" name="Shape 20"/>
          <p:cNvSpPr/>
          <p:nvPr/>
        </p:nvSpPr>
        <p:spPr>
          <a:xfrm>
            <a:off x="961906" y="6122551"/>
            <a:ext cx="6047065" cy="967978"/>
          </a:xfrm>
          <a:prstGeom prst="roundRect">
            <a:avLst>
              <a:gd name="adj" fmla="val 3191"/>
            </a:avLst>
          </a:prstGeom>
          <a:solidFill>
            <a:srgbClr val="ECECF2"/>
          </a:solidFill>
          <a:ln/>
        </p:spPr>
      </p:sp>
      <p:sp>
        <p:nvSpPr>
          <p:cNvPr id="23" name="Text 21"/>
          <p:cNvSpPr/>
          <p:nvPr/>
        </p:nvSpPr>
        <p:spPr>
          <a:xfrm>
            <a:off x="1167765" y="6276975"/>
            <a:ext cx="5635347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CALCULATE(COUNTROWS('sales_dataset[1]'), 'sales_dataset[1]'[Status] = "Cancelled")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418070" y="5355669"/>
            <a:ext cx="6453545" cy="2277904"/>
          </a:xfrm>
          <a:prstGeom prst="roundRect">
            <a:avLst>
              <a:gd name="adj" fmla="val 3797"/>
            </a:avLst>
          </a:prstGeom>
          <a:solidFill>
            <a:srgbClr val="E0E0E0"/>
          </a:solidFill>
          <a:ln w="7620">
            <a:solidFill>
              <a:srgbClr val="C6C6C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31549" y="5569148"/>
            <a:ext cx="257436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Cancellation Rate</a:t>
            </a:r>
            <a:endParaRPr lang="en-US" sz="2000" dirty="0"/>
          </a:p>
        </p:txBody>
      </p:sp>
      <p:sp>
        <p:nvSpPr>
          <p:cNvPr id="26" name="Shape 24"/>
          <p:cNvSpPr/>
          <p:nvPr/>
        </p:nvSpPr>
        <p:spPr>
          <a:xfrm>
            <a:off x="7631549" y="6122551"/>
            <a:ext cx="6026587" cy="1297543"/>
          </a:xfrm>
          <a:prstGeom prst="roundRect">
            <a:avLst>
              <a:gd name="adj" fmla="val 6666"/>
            </a:avLst>
          </a:prstGeom>
          <a:solidFill>
            <a:srgbClr val="ECECF2"/>
          </a:solidFill>
          <a:ln/>
        </p:spPr>
      </p:sp>
      <p:sp>
        <p:nvSpPr>
          <p:cNvPr id="27" name="Shape 25"/>
          <p:cNvSpPr/>
          <p:nvPr/>
        </p:nvSpPr>
        <p:spPr>
          <a:xfrm>
            <a:off x="7621310" y="6122551"/>
            <a:ext cx="6047065" cy="1297543"/>
          </a:xfrm>
          <a:prstGeom prst="roundRect">
            <a:avLst>
              <a:gd name="adj" fmla="val 2381"/>
            </a:avLst>
          </a:prstGeom>
          <a:solidFill>
            <a:srgbClr val="ECECF2"/>
          </a:solidFill>
          <a:ln/>
        </p:spPr>
      </p:sp>
      <p:sp>
        <p:nvSpPr>
          <p:cNvPr id="28" name="Text 26"/>
          <p:cNvSpPr/>
          <p:nvPr/>
        </p:nvSpPr>
        <p:spPr>
          <a:xfrm>
            <a:off x="7827169" y="6276975"/>
            <a:ext cx="5635347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DIVIDE(CALCULATE(COUNTROWS('sales_dataset[1]'), 'sales_dataset[1]'[Status] = "Cancelled"), COUNTROWS('sales_dataset[1]'))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180"/>
            <a:ext cx="1058406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Insights: Unlocking Performance Drivers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59161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20297" y="1925360"/>
            <a:ext cx="293036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Seasonal Revenue Peaks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420297" y="2342198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revenue analysis clearly shows peaks during specific periods, likely driven by festive seasons or promotional campaigns.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3036094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20297" y="3102293"/>
            <a:ext cx="356389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Category Dominance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420297" y="3519130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few product categories disproportionately contribute to total revenue, indicating strong market demand or effective merchandising.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213027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20297" y="4279225"/>
            <a:ext cx="392489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Merchant Fulfillment Challenges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420297" y="4696063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reveal a critical need to improve processes for merchant-handled orders to enhance reliability.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3790" y="5389959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20297" y="5456158"/>
            <a:ext cx="407443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B2C vs. B2B Cancellation Disparity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420297" y="5872996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B2C orders exhibit higher cancellation rates compared to B2B, suggesting different underlying factors.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93790" y="6566892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20297" y="6633091"/>
            <a:ext cx="36995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Average Order Quantity Trends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420297" y="7049929"/>
            <a:ext cx="124163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Patterns in average order quantity provide valuable data for optimizing restocking and bundling strategies.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915"/>
            <a:ext cx="119160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Recommendations: Actionable Strategies for Growth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585793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56692" y="1767245"/>
            <a:ext cx="279880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Maximize Seasonal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2159556"/>
            <a:ext cx="126799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Launch targeted marketing campaigns and bundle offers during identified peak periods to capitalize on increased demand.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1065967" y="2810589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28869" y="2992041"/>
            <a:ext cx="34725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 Fulfillment Reliability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428869" y="3384352"/>
            <a:ext cx="124077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 more fulfillment responsibility to Amazon's robust logistics network where feasible, especially for high-volume items.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338143" y="4035385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701046" y="4216837"/>
            <a:ext cx="281880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Address Product Returns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701046" y="4609148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Investigate top-returned products to refine product descriptions, improve quality control, or adjust customer expectations.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610320" y="5260181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973223" y="5441633"/>
            <a:ext cx="353746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Segment-Specific Engagement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973223" y="5833943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distinct campaigns and loyalty programs for B2B and B2C segments based on their unique behavior patterns.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338143" y="6484977"/>
            <a:ext cx="181451" cy="1088708"/>
          </a:xfrm>
          <a:prstGeom prst="roundRect">
            <a:avLst>
              <a:gd name="adj" fmla="val 42003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701046" y="6666428"/>
            <a:ext cx="37526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Inventory Management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701046" y="7058739"/>
            <a:ext cx="121355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Utilize average order quantity and product demand forecasts to implement dynamic inventory stocking and pre-positioning strategies.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344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133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6</TotalTime>
  <Words>598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Alexandria</vt:lpstr>
      <vt:lpstr>Verdana</vt:lpstr>
      <vt:lpstr>Nobile</vt:lpstr>
      <vt:lpstr>Consolas</vt:lpstr>
      <vt:lpstr>Calibri</vt:lpstr>
      <vt:lpstr>Wingdings 2</vt:lpstr>
      <vt:lpstr>Aspect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Windows User</cp:lastModifiedBy>
  <cp:revision>2</cp:revision>
  <dcterms:created xsi:type="dcterms:W3CDTF">2025-07-30T13:26:50Z</dcterms:created>
  <dcterms:modified xsi:type="dcterms:W3CDTF">2025-07-30T13:59:02Z</dcterms:modified>
</cp:coreProperties>
</file>